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9"/>
  </p:notesMasterIdLst>
  <p:sldIdLst>
    <p:sldId id="256" r:id="rId3"/>
    <p:sldId id="296" r:id="rId4"/>
    <p:sldId id="333" r:id="rId5"/>
    <p:sldId id="298" r:id="rId6"/>
    <p:sldId id="334" r:id="rId7"/>
    <p:sldId id="332" r:id="rId8"/>
    <p:sldId id="335" r:id="rId9"/>
    <p:sldId id="331" r:id="rId10"/>
    <p:sldId id="327" r:id="rId11"/>
    <p:sldId id="337" r:id="rId12"/>
    <p:sldId id="329" r:id="rId13"/>
    <p:sldId id="338" r:id="rId14"/>
    <p:sldId id="326" r:id="rId15"/>
    <p:sldId id="328" r:id="rId16"/>
    <p:sldId id="339" r:id="rId17"/>
    <p:sldId id="32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1C7CF"/>
    <a:srgbClr val="0099CC"/>
    <a:srgbClr val="FFFFFF"/>
    <a:srgbClr val="000000"/>
    <a:srgbClr val="B2B2B2"/>
    <a:srgbClr val="C0C0C0"/>
    <a:srgbClr val="DDDDDD"/>
    <a:srgbClr val="808080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8" autoAdjust="0"/>
    <p:restoredTop sz="94660"/>
  </p:normalViewPr>
  <p:slideViewPr>
    <p:cSldViewPr>
      <p:cViewPr>
        <p:scale>
          <a:sx n="76" d="100"/>
          <a:sy n="76" d="100"/>
        </p:scale>
        <p:origin x="-1962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numRef>
              <c:f>Лист1!$A$2</c:f>
              <c:numCache>
                <c:formatCode>0%</c:formatCode>
                <c:ptCount val="1"/>
                <c:pt idx="0">
                  <c:v>0.70000000000000029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</c:numCache>
            </c:numRef>
          </c:val>
        </c:ser>
      </c:pie3DChart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школы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1">
                  <c:v>Рекомендованы занятия с логопедом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0.3000000000000001</c:v>
                </c:pt>
                <c:pt idx="1">
                  <c:v>0.70000000000000018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8CEB0A-0C59-4003-A922-E1DA589C5E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88944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0" y="2514600"/>
            <a:ext cx="9144000" cy="10668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0" y="0"/>
            <a:ext cx="9144000" cy="2514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20" name="Picture 24" descr="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3188"/>
            <a:ext cx="4162425" cy="40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gray">
          <a:xfrm>
            <a:off x="0" y="320040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121" name="Picture 25" descr="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0"/>
            <a:ext cx="19812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62"/>
          <a:stretch>
            <a:fillRect/>
          </a:stretch>
        </p:blipFill>
        <p:spPr bwMode="auto">
          <a:xfrm>
            <a:off x="6781800" y="1538288"/>
            <a:ext cx="205740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10"/>
          <a:stretch>
            <a:fillRect/>
          </a:stretch>
        </p:blipFill>
        <p:spPr bwMode="auto">
          <a:xfrm>
            <a:off x="4419600" y="2439988"/>
            <a:ext cx="4495800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8229600" cy="1524000"/>
          </a:xfrm>
        </p:spPr>
        <p:txBody>
          <a:bodyPr/>
          <a:lstStyle>
            <a:lvl1pPr>
              <a:defRPr sz="55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590800"/>
            <a:ext cx="57150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pic>
        <p:nvPicPr>
          <p:cNvPr id="4122" name="Picture 26" descr="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138271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1295400" y="6553200"/>
            <a:ext cx="21336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657600" y="6553200"/>
            <a:ext cx="28956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781800" y="6553200"/>
            <a:ext cx="1066800" cy="168275"/>
          </a:xfr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D8AAACF-E751-4872-9D55-99468BB201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8001000" y="6415088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2"/>
                </a:solidFill>
              </a:rPr>
              <a:t>L/O/G/O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AAF097-6B79-46F5-982F-DAF06D2BA03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03311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FAFEF18-35C3-4D59-9E3B-D18134A5D6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17961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22B55BEE-E825-4CB6-BB97-9FAF02D46C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457200" y="1143000"/>
            <a:ext cx="8458200" cy="2397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950126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2A1A3C4F-0939-4EB6-872C-AB10DB12DC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457200" y="1143000"/>
            <a:ext cx="8458200" cy="2397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964466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6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33525"/>
            <a:ext cx="8229600" cy="5019675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6135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CC1CB8C6-B196-41CC-B7FE-E47519030A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457200" y="1143000"/>
            <a:ext cx="8458200" cy="2397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080399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B9255C6D-ECA4-4610-B088-905DBB1D41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Arial Black" pitchFamily="34" charset="0"/>
              </a:rPr>
              <a:t>L/O/G/O</a:t>
            </a: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>
                <a:solidFill>
                  <a:srgbClr val="000000"/>
                </a:solidFill>
              </a:endParaRPr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 cstate="print"/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418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3" grpId="0" animBg="1"/>
      <p:bldP spid="3113" grpId="1" animBg="1"/>
      <p:bldP spid="3113" grpId="2" animBg="1"/>
      <p:bldP spid="3113" grpId="3" animBg="1"/>
      <p:bldP spid="3114" grpId="0" animBg="1"/>
      <p:bldP spid="3114" grpId="1" animBg="1"/>
      <p:bldP spid="3114" grpId="2" animBg="1"/>
      <p:bldP spid="3114" grpId="3" animBg="1"/>
      <p:bldP spid="3115" grpId="0" animBg="1"/>
      <p:bldP spid="3115" grpId="1" animBg="1"/>
      <p:bldP spid="3115" grpId="2" animBg="1"/>
      <p:bldP spid="3115" grpId="3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DC1F4-CAE3-446F-8857-C61BFB8E58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89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330B9-A789-4744-9D06-E557AF7CC1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271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0AB27-EF86-4629-ABED-4F87B1AD5E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75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EB382-2A8B-4780-8C88-221ED7A84B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5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788834-F1FC-457C-A62D-050495B384B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1236640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48BB4-A2AD-4E2C-A6D5-C23759137F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765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94CC2-34B8-47D1-98DC-405342F790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99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24D47-C1C6-4CA9-B896-C0C751062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809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DE9FD-9C0A-447C-B085-45FF8E9766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675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485E4-AFF2-47A5-BE69-DF1A58231D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3705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0A507-5AD0-4885-845F-C75BE7ECBB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954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4FAD560-6A4B-4482-93BF-AEF02C10B5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709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E610E1E-6A7D-4AAF-B502-72598F647F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978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A9E5F1-5AA1-4976-AE7C-345A0C2682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439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008AD4-9AD6-4C70-A22B-97C15A4D97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962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6C976B-48F1-4165-AC21-3583D6B208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52965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4D29699-797E-4325-BA1A-5304F868BF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408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33525"/>
            <a:ext cx="4038600" cy="5019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33525"/>
            <a:ext cx="4038600" cy="5019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3894F4-DBE2-4F55-8D4D-9B82EE4C34B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403562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F6FF65-E815-4A25-8A03-4F551FDAD1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14206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A4808D-039D-4786-B2E8-3A111FBBA9F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66910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4E8B76-F91D-43FD-A16E-08CD5DF552E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280529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24AB605-5A4C-4A7C-8003-A8768C9E117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3001816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4D3F3C-FA49-4B2D-BD2E-3EE57D9A691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xmlns="" val="423231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roup 20"/>
          <p:cNvGrpSpPr>
            <a:grpSpLocks/>
          </p:cNvGrpSpPr>
          <p:nvPr/>
        </p:nvGrpSpPr>
        <p:grpSpPr bwMode="auto">
          <a:xfrm>
            <a:off x="0" y="0"/>
            <a:ext cx="9144000" cy="1447800"/>
            <a:chOff x="0" y="0"/>
            <a:chExt cx="5760" cy="912"/>
          </a:xfrm>
        </p:grpSpPr>
        <p:sp>
          <p:nvSpPr>
            <p:cNvPr id="1031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5760" cy="240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28627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2" name="Rectangle 8"/>
            <p:cNvSpPr>
              <a:spLocks noChangeArrowheads="1"/>
            </p:cNvSpPr>
            <p:nvPr userDrawn="1"/>
          </p:nvSpPr>
          <p:spPr bwMode="gray">
            <a:xfrm>
              <a:off x="1248" y="240"/>
              <a:ext cx="4512" cy="4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gray">
            <a:xfrm>
              <a:off x="0" y="720"/>
              <a:ext cx="5760" cy="1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050" name="Picture 26" descr="0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0" y="77788"/>
            <a:ext cx="10668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33525"/>
            <a:ext cx="82296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6135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6135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2BC950F9-2E61-4A04-8B57-84A37DAEE59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4863" y="95250"/>
            <a:ext cx="6731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10"/>
          <a:stretch>
            <a:fillRect/>
          </a:stretch>
        </p:blipFill>
        <p:spPr bwMode="auto">
          <a:xfrm>
            <a:off x="8001000" y="311150"/>
            <a:ext cx="9144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1" name="Rectangle 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1143000"/>
            <a:ext cx="8458200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r>
              <a:rPr lang="en-US"/>
              <a:t>www.themegallery.com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A14504-EC13-48EE-A938-908C5FE91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8" cstate="print"/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823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251520" y="260648"/>
            <a:ext cx="8445624" cy="2244080"/>
          </a:xfrm>
        </p:spPr>
        <p:txBody>
          <a:bodyPr/>
          <a:lstStyle/>
          <a:p>
            <a:r>
              <a:rPr lang="ru-RU" sz="2800" smtClean="0">
                <a:solidFill>
                  <a:schemeClr val="tx1"/>
                </a:solidFill>
              </a:rPr>
              <a:t>КОРРЕКЦИОННО-РАЗВИВАЮЩЕЕ СОПРОВОЖДЕНИЕ УЧАЩИХСЯ В УРОЧНОЙ И ВНЕУРОЧНОЙ ДЕЯТЕЛЬНОСТИ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idx="1"/>
          </p:nvPr>
        </p:nvSpPr>
        <p:spPr>
          <a:xfrm>
            <a:off x="2771800" y="6165304"/>
            <a:ext cx="1800200" cy="576064"/>
          </a:xfrm>
        </p:spPr>
        <p:txBody>
          <a:bodyPr/>
          <a:lstStyle/>
          <a:p>
            <a:pPr algn="r"/>
            <a:endParaRPr lang="en-US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55976" y="6093296"/>
            <a:ext cx="4608512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ГБОУ АО «ВЕЛЬСКАЯ СКОШИ»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Категория учащихся:</a:t>
            </a:r>
          </a:p>
          <a:p>
            <a:pPr>
              <a:buNone/>
            </a:pPr>
            <a:r>
              <a:rPr lang="ru-RU" sz="2400" dirty="0" smtClean="0"/>
              <a:t>Дети-инвалиды – 53 ребенка</a:t>
            </a:r>
          </a:p>
          <a:p>
            <a:pPr>
              <a:buNone/>
            </a:pPr>
            <a:r>
              <a:rPr lang="ru-RU" sz="2400" dirty="0" smtClean="0"/>
              <a:t>Дети со сложными дефектами в развитии – 31 ребенок</a:t>
            </a:r>
          </a:p>
          <a:p>
            <a:pPr>
              <a:buNone/>
            </a:pP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143240" y="3143248"/>
          <a:ext cx="4833950" cy="2674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39552" y="2924944"/>
          <a:ext cx="784887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Содержимое 4" descr="C:\Users\Пользователь\Desktop\Фото январь 2015\DSC01775.JPG"/>
          <p:cNvPicPr>
            <a:picLocks noGrp="1"/>
          </p:cNvPicPr>
          <p:nvPr>
            <p:ph idx="1"/>
          </p:nvPr>
        </p:nvPicPr>
        <p:blipFill>
          <a:blip r:embed="rId2" cstate="print"/>
          <a:srcRect l="18182" r="6494"/>
          <a:stretch>
            <a:fillRect/>
          </a:stretch>
        </p:blipFill>
        <p:spPr bwMode="auto">
          <a:xfrm>
            <a:off x="323528" y="404664"/>
            <a:ext cx="4176464" cy="4083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4" descr="C:\Users\Пользователь\Desktop\Фото январь 2015\DSC01772.JPG"/>
          <p:cNvPicPr>
            <a:picLocks/>
          </p:cNvPicPr>
          <p:nvPr/>
        </p:nvPicPr>
        <p:blipFill>
          <a:blip r:embed="rId3" cstate="print"/>
          <a:srcRect l="9632" r="11719"/>
          <a:stretch>
            <a:fillRect/>
          </a:stretch>
        </p:blipFill>
        <p:spPr bwMode="auto">
          <a:xfrm>
            <a:off x="4716016" y="908720"/>
            <a:ext cx="4104456" cy="4276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4725144"/>
            <a:ext cx="4510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КУКЛИНА СВЕТЛАНА НИКОЛАЕВНА</a:t>
            </a:r>
          </a:p>
          <a:p>
            <a:pPr algn="ctr"/>
            <a:r>
              <a:rPr lang="ru-RU" dirty="0" smtClean="0"/>
              <a:t>учитель – логопед</a:t>
            </a:r>
          </a:p>
          <a:p>
            <a:pPr algn="ctr"/>
            <a:r>
              <a:rPr lang="ru-RU" dirty="0" smtClean="0"/>
              <a:t>Стаж работы в данной </a:t>
            </a:r>
            <a:r>
              <a:rPr lang="ru-RU" dirty="0" smtClean="0"/>
              <a:t>должности 8 </a:t>
            </a:r>
            <a:r>
              <a:rPr lang="ru-RU" dirty="0" smtClean="0"/>
              <a:t>лет</a:t>
            </a:r>
          </a:p>
          <a:p>
            <a:pPr algn="ctr"/>
            <a:r>
              <a:rPr lang="ru-RU" dirty="0" smtClean="0"/>
              <a:t>1 квалификационная категория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16016" y="5445224"/>
            <a:ext cx="45100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ЭРТМАН ЕКАТЕРИНА АЛЕКСЕЕВНА</a:t>
            </a:r>
          </a:p>
          <a:p>
            <a:pPr algn="ctr"/>
            <a:r>
              <a:rPr lang="ru-RU" dirty="0" smtClean="0"/>
              <a:t>учитель-логопед</a:t>
            </a:r>
          </a:p>
          <a:p>
            <a:r>
              <a:rPr lang="ru-RU" dirty="0" smtClean="0"/>
              <a:t>Стаж работы в данной должности </a:t>
            </a:r>
            <a:r>
              <a:rPr lang="ru-RU" dirty="0" smtClean="0"/>
              <a:t>7 лет</a:t>
            </a:r>
            <a:endParaRPr lang="ru-RU" dirty="0" smtClean="0"/>
          </a:p>
          <a:p>
            <a:pPr algn="ctr"/>
            <a:r>
              <a:rPr lang="ru-RU" dirty="0" smtClean="0"/>
              <a:t>1 квалификационная категория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и виды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504055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Индивидуальные занятия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 descr="D:\Презентации, выступления педагогов\для през-и 03.02.2015 РМО\IMG_34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392487" cy="3096344"/>
          </a:xfrm>
          <a:prstGeom prst="snip2Diag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F:\Презентации, выступления педагогов\для през-и 03.02.2015 РМО\IMG_34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12976"/>
            <a:ext cx="4294882" cy="3030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46125"/>
          </a:xfrm>
        </p:spPr>
        <p:txBody>
          <a:bodyPr/>
          <a:lstStyle/>
          <a:p>
            <a:r>
              <a:rPr lang="ru-RU" sz="2400" b="0" dirty="0" smtClean="0">
                <a:solidFill>
                  <a:schemeClr val="tx1"/>
                </a:solidFill>
              </a:rPr>
              <a:t>            Групповые </a:t>
            </a:r>
            <a:r>
              <a:rPr lang="ru-RU" sz="2400" b="0" dirty="0" smtClean="0">
                <a:solidFill>
                  <a:schemeClr val="tx1"/>
                </a:solidFill>
              </a:rPr>
              <a:t>и подгрупповые занятия</a:t>
            </a:r>
            <a:endParaRPr lang="ru-RU" sz="2400" b="0" dirty="0">
              <a:solidFill>
                <a:schemeClr val="tx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Содержимое 4" descr="C:\Users\Пользователь\Фотографии школы\фотоальбом\Неделя начальных классов\DSC0052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5105728" cy="3357586"/>
          </a:xfrm>
          <a:prstGeom prst="round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Рисунок 5" descr="E:\фото мааай кл\фото май 2014\Изображение 1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56992"/>
            <a:ext cx="4807199" cy="3157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bliqueTopRigh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>ЕЖЕГОДНЫЕ ЛОГОПЕДИЧЕСКИЕ УТРЕННИКИ 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Содержимое 4" descr="C:\Users\Пользователь\Фотографии школы\Неделя Начальных классов\Новая папка (5)\IMG_54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201049" cy="451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E:\фото мааай кл\фото май 2014\Изображение 1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636912"/>
            <a:ext cx="5614302" cy="3765216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Внеклассная работа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Содержимое 6" descr="F:\Презентации, выступления педагогов\для през-и 03.02.2015 РМО\IMG_17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5153249" cy="3435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F:\Презентации, выступления педагогов\для през-и 03.02.2015 РМО\IMG_31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4344026" cy="3375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28600" y="1970088"/>
            <a:ext cx="8229600" cy="1470025"/>
          </a:xfrm>
        </p:spPr>
        <p:txBody>
          <a:bodyPr/>
          <a:lstStyle/>
          <a:p>
            <a:r>
              <a:rPr lang="ru-RU" i="1" dirty="0" smtClean="0">
                <a:solidFill>
                  <a:srgbClr val="C00000"/>
                </a:solidFill>
              </a:rPr>
              <a:t>СПАСИБО ЗА ВНИМАНИЕ!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95536" y="4725144"/>
            <a:ext cx="1224136" cy="3600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5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3816424" cy="432048"/>
          </a:xfrm>
        </p:spPr>
        <p:txBody>
          <a:bodyPr/>
          <a:lstStyle/>
          <a:p>
            <a:r>
              <a:rPr lang="ru-RU" sz="2400" dirty="0" smtClean="0"/>
              <a:t>Статистическая информация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6632"/>
            <a:ext cx="4907245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99CC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1556792"/>
            <a:ext cx="3672408" cy="48245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</a:rPr>
              <a:t>В ГБОУ АО «Вельская СКОШИ» обучаются: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159 учащихся из них</a:t>
            </a:r>
          </a:p>
          <a:p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53 ребенка -  инвалида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42 – дети сироты и дети, оставшиеся без попечения родителей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876256" y="5445224"/>
            <a:ext cx="165618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Вставить герб школы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0231"/>
            <a:ext cx="2224582" cy="2863781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5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Материально-техническая база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Учебные кабинеты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 descr="C:\Users\Пользователь\Desktop\школа\DSC017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149080"/>
            <a:ext cx="4104456" cy="2512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Пользователь\Desktop\школа\DSC018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302433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Пользователь\Desktop\школа\DSC018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52736"/>
            <a:ext cx="3997325" cy="299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81000"/>
            <a:ext cx="8507288" cy="746125"/>
          </a:xfrm>
        </p:spPr>
        <p:txBody>
          <a:bodyPr/>
          <a:lstStyle/>
          <a:p>
            <a:r>
              <a:rPr lang="ru-RU" sz="3200" dirty="0" smtClean="0"/>
              <a:t>Столярные  мастерские</a:t>
            </a:r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432345" cy="2572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3298825" cy="2633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B0F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773751" cy="28287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18" t="19992" r="12775"/>
          <a:stretch/>
        </p:blipFill>
        <p:spPr bwMode="auto">
          <a:xfrm>
            <a:off x="4932040" y="3789040"/>
            <a:ext cx="3320135" cy="2853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75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Пользователь\Desktop\школа\DSC01761.JPG"/>
          <p:cNvPicPr/>
          <p:nvPr/>
        </p:nvPicPr>
        <p:blipFill>
          <a:blip r:embed="rId2" cstate="print"/>
          <a:srcRect l="12990" t="14011" r="4536"/>
          <a:stretch>
            <a:fillRect/>
          </a:stretch>
        </p:blipFill>
        <p:spPr bwMode="auto">
          <a:xfrm>
            <a:off x="683568" y="1052736"/>
            <a:ext cx="3810000" cy="298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0099CC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Швейные мастерские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672408" cy="2670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5113" y="1196752"/>
            <a:ext cx="3798887" cy="253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684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C:\Users\Пользователь\Desktop\школа\DSC01759.JPG"/>
          <p:cNvPicPr/>
          <p:nvPr/>
        </p:nvPicPr>
        <p:blipFill>
          <a:blip r:embed="rId5" cstate="print"/>
          <a:srcRect l="16836" t="4701" r="9454" b="25214"/>
          <a:stretch>
            <a:fillRect/>
          </a:stretch>
        </p:blipFill>
        <p:spPr bwMode="auto">
          <a:xfrm>
            <a:off x="4211960" y="3789040"/>
            <a:ext cx="4021460" cy="27641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785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81000"/>
            <a:ext cx="8507288" cy="746125"/>
          </a:xfrm>
        </p:spPr>
        <p:txBody>
          <a:bodyPr/>
          <a:lstStyle/>
          <a:p>
            <a:r>
              <a:rPr lang="ru-RU" sz="3200" dirty="0" smtClean="0"/>
              <a:t>Кабинеты психологов</a:t>
            </a:r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Содержимое 4" descr="C:\Users\Пользователь\Desktop\школа\DSC0176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268760"/>
            <a:ext cx="4786610" cy="3052192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Пользователь\Desktop\школа\DSC017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752528" cy="3012554"/>
          </a:xfrm>
          <a:prstGeom prst="roundRect">
            <a:avLst>
              <a:gd name="adj" fmla="val 16667"/>
            </a:avLst>
          </a:prstGeom>
          <a:ln w="57150"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Пользователь\Desktop\школа\DSC017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412456"/>
            <a:ext cx="3260725" cy="2445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C:\Users\Пользователь\Desktop\школа\DSC01772.JPG"/>
          <p:cNvPicPr/>
          <p:nvPr/>
        </p:nvPicPr>
        <p:blipFill>
          <a:blip r:embed="rId5" cstate="print"/>
          <a:srcRect l="21769" b="10284"/>
          <a:stretch>
            <a:fillRect/>
          </a:stretch>
        </p:blipFill>
        <p:spPr bwMode="auto">
          <a:xfrm>
            <a:off x="323528" y="1196752"/>
            <a:ext cx="284646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81000"/>
            <a:ext cx="8507288" cy="746125"/>
          </a:xfrm>
        </p:spPr>
        <p:txBody>
          <a:bodyPr/>
          <a:lstStyle/>
          <a:p>
            <a:r>
              <a:rPr lang="ru-RU" sz="3200" dirty="0" smtClean="0"/>
              <a:t>Сенсомоторная комната</a:t>
            </a:r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6237312"/>
            <a:ext cx="8229600" cy="3158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 descr="C:\Users\Пользователь\Desktop\школа\DSC017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3888432" cy="2581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21C7CF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Пользователь\Desktop\школа\DSC017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429000"/>
            <a:ext cx="3613001" cy="2961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E:\Фотографии школа\Моргун\SNV352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861048"/>
            <a:ext cx="3502025" cy="2626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E:\Фотографии школа\Фомина Л.В., Зайцева с,Н\DSC007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124744"/>
            <a:ext cx="3540125" cy="2655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Библиотека и читальный зал</a:t>
            </a:r>
            <a:endParaRPr lang="ru-RU" dirty="0"/>
          </a:p>
        </p:txBody>
      </p:sp>
      <p:pic>
        <p:nvPicPr>
          <p:cNvPr id="5" name="Содержимое 4" descr="C:\Users\Пользователь\Desktop\школа\DSC0178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5040560" cy="3939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Пользователь\Desktop\школа\DSC017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75186"/>
            <a:ext cx="4273029" cy="35828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Библиотеки. ГУО&quot;Гимназия 3 г.Молодечно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80780"/>
            <a:ext cx="3437962" cy="2277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Логопедическая служба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Содержимое 4" descr="C:\Users\Пользователь\Desktop\Фото январь 2015\DSC0176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5972820" cy="4299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Логопедическая служба ДОУ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221088"/>
            <a:ext cx="3474268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_light">
  <a:themeElements>
    <a:clrScheme name="Default Design 2">
      <a:dk1>
        <a:srgbClr val="000000"/>
      </a:dk1>
      <a:lt1>
        <a:srgbClr val="F6EDA8"/>
      </a:lt1>
      <a:dk2>
        <a:srgbClr val="006600"/>
      </a:dk2>
      <a:lt2>
        <a:srgbClr val="FFFFFF"/>
      </a:lt2>
      <a:accent1>
        <a:srgbClr val="73C95B"/>
      </a:accent1>
      <a:accent2>
        <a:srgbClr val="F7C037"/>
      </a:accent2>
      <a:accent3>
        <a:srgbClr val="FAF4D1"/>
      </a:accent3>
      <a:accent4>
        <a:srgbClr val="000000"/>
      </a:accent4>
      <a:accent5>
        <a:srgbClr val="BCE1B5"/>
      </a:accent5>
      <a:accent6>
        <a:srgbClr val="E0AE31"/>
      </a:accent6>
      <a:hlink>
        <a:srgbClr val="2393CB"/>
      </a:hlink>
      <a:folHlink>
        <a:srgbClr val="CB057B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BBEAA8"/>
        </a:lt1>
        <a:dk2>
          <a:srgbClr val="063C60"/>
        </a:dk2>
        <a:lt2>
          <a:srgbClr val="FFFFFF"/>
        </a:lt2>
        <a:accent1>
          <a:srgbClr val="5598CF"/>
        </a:accent1>
        <a:accent2>
          <a:srgbClr val="AAD955"/>
        </a:accent2>
        <a:accent3>
          <a:srgbClr val="DAF3D1"/>
        </a:accent3>
        <a:accent4>
          <a:srgbClr val="000000"/>
        </a:accent4>
        <a:accent5>
          <a:srgbClr val="B4CAE4"/>
        </a:accent5>
        <a:accent6>
          <a:srgbClr val="9AC44C"/>
        </a:accent6>
        <a:hlink>
          <a:srgbClr val="C7AA6F"/>
        </a:hlink>
        <a:folHlink>
          <a:srgbClr val="9E65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6EDA8"/>
        </a:lt1>
        <a:dk2>
          <a:srgbClr val="006600"/>
        </a:dk2>
        <a:lt2>
          <a:srgbClr val="FFFFFF"/>
        </a:lt2>
        <a:accent1>
          <a:srgbClr val="73C95B"/>
        </a:accent1>
        <a:accent2>
          <a:srgbClr val="F7C037"/>
        </a:accent2>
        <a:accent3>
          <a:srgbClr val="FAF4D1"/>
        </a:accent3>
        <a:accent4>
          <a:srgbClr val="000000"/>
        </a:accent4>
        <a:accent5>
          <a:srgbClr val="BCE1B5"/>
        </a:accent5>
        <a:accent6>
          <a:srgbClr val="E0AE31"/>
        </a:accent6>
        <a:hlink>
          <a:srgbClr val="2393CB"/>
        </a:hlink>
        <a:folHlink>
          <a:srgbClr val="CB05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E6AE"/>
        </a:lt1>
        <a:dk2>
          <a:srgbClr val="800000"/>
        </a:dk2>
        <a:lt2>
          <a:srgbClr val="FFFFFF"/>
        </a:lt2>
        <a:accent1>
          <a:srgbClr val="F66C2E"/>
        </a:accent1>
        <a:accent2>
          <a:srgbClr val="F9DE3D"/>
        </a:accent2>
        <a:accent3>
          <a:srgbClr val="FDF0D3"/>
        </a:accent3>
        <a:accent4>
          <a:srgbClr val="000000"/>
        </a:accent4>
        <a:accent5>
          <a:srgbClr val="FABAAD"/>
        </a:accent5>
        <a:accent6>
          <a:srgbClr val="E2C936"/>
        </a:accent6>
        <a:hlink>
          <a:srgbClr val="6CCA85"/>
        </a:hlink>
        <a:folHlink>
          <a:srgbClr val="DCA44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eneral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Child_light</Template>
  <TotalTime>801</TotalTime>
  <Words>134</Words>
  <Application>Microsoft Office PowerPoint</Application>
  <PresentationFormat>Экран (4:3)</PresentationFormat>
  <Paragraphs>36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Child_light</vt:lpstr>
      <vt:lpstr>general_ani</vt:lpstr>
      <vt:lpstr>КОРРЕКЦИОННО-РАЗВИВАЮЩЕЕ СОПРОВОЖДЕНИЕ УЧАЩИХСЯ В УРОЧНОЙ И ВНЕУРОЧНОЙ ДЕЯТЕЛЬНОСТИ</vt:lpstr>
      <vt:lpstr>Статистическая информация </vt:lpstr>
      <vt:lpstr>Материально-техническая база </vt:lpstr>
      <vt:lpstr>Столярные  мастерские</vt:lpstr>
      <vt:lpstr>Швейные мастерские</vt:lpstr>
      <vt:lpstr>Кабинеты психологов</vt:lpstr>
      <vt:lpstr>Сенсомоторная комната</vt:lpstr>
      <vt:lpstr>Библиотека и читальный зал</vt:lpstr>
      <vt:lpstr>Логопедическая служба</vt:lpstr>
      <vt:lpstr>Слайд 10</vt:lpstr>
      <vt:lpstr>Слайд 11</vt:lpstr>
      <vt:lpstr>Формы и виды работы</vt:lpstr>
      <vt:lpstr>            Групповые и подгрупповые занятия</vt:lpstr>
      <vt:lpstr>ЕЖЕГОДНЫЕ ЛОГОПЕДИЧЕСКИЕ УТРЕННИКИ </vt:lpstr>
      <vt:lpstr>Внеклассная работа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СОЦИАЛЬНАЯ  - БЫТОВАЯ АДАПТАЦИЯ ДЕТЕЙ  С ОВЗ  В УЧЕБНОМ ПРОЦЕССЕ  (на примере  ГБОУ АО «Вельская СКОШИ»</dc:title>
  <dc:creator>пользователь</dc:creator>
  <cp:lastModifiedBy>Пользователь</cp:lastModifiedBy>
  <cp:revision>80</cp:revision>
  <dcterms:created xsi:type="dcterms:W3CDTF">2014-11-30T12:50:54Z</dcterms:created>
  <dcterms:modified xsi:type="dcterms:W3CDTF">2015-02-03T04:03:53Z</dcterms:modified>
</cp:coreProperties>
</file>